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sldIdLst>
    <p:sldId id="256" r:id="rId2"/>
    <p:sldId id="257" r:id="rId3"/>
    <p:sldId id="258" r:id="rId4"/>
    <p:sldId id="260" r:id="rId5"/>
    <p:sldId id="259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28346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82" d="100"/>
          <a:sy n="82" d="100"/>
        </p:scale>
        <p:origin x="-156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Title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16" name="Date Placeholder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494D65-C5D1-46D9-A430-ED0E2A7C1519}" type="datetimeFigureOut">
              <a:rPr lang="en-US" smtClean="0"/>
              <a:t>11/25/2010</a:t>
            </a:fld>
            <a:endParaRPr lang="en-US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C171C7BF-F3BB-4A28-898B-9D30ECD5717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494D65-C5D1-46D9-A430-ED0E2A7C1519}" type="datetimeFigureOut">
              <a:rPr lang="en-US" smtClean="0"/>
              <a:t>11/25/2010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71C7BF-F3BB-4A28-898B-9D30ECD5717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494D65-C5D1-46D9-A430-ED0E2A7C1519}" type="datetimeFigureOut">
              <a:rPr lang="en-US" smtClean="0"/>
              <a:t>11/25/2010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71C7BF-F3BB-4A28-898B-9D30ECD5717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7" name="Content Placeholder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5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494D65-C5D1-46D9-A430-ED0E2A7C1519}" type="datetimeFigureOut">
              <a:rPr lang="en-US" smtClean="0"/>
              <a:t>11/25/2010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C171C7BF-F3BB-4A28-898B-9D30ECD5717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9" name="Date Placeholder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494D65-C5D1-46D9-A430-ED0E2A7C1519}" type="datetimeFigureOut">
              <a:rPr lang="en-US" smtClean="0"/>
              <a:t>11/25/2010</a:t>
            </a:fld>
            <a:endParaRPr lang="en-US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71C7BF-F3BB-4A28-898B-9D30ECD5717F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4" name="Content Placeholder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1" name="Date Placeholder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494D65-C5D1-46D9-A430-ED0E2A7C1519}" type="datetimeFigureOut">
              <a:rPr lang="en-US" smtClean="0"/>
              <a:t>11/25/2010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1" name="Slide Number Placeholder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71C7BF-F3BB-4A28-898B-9D30ECD5717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itle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25" name="Text Placeholder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8" name="Content Placeholder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494D65-C5D1-46D9-A430-ED0E2A7C1519}" type="datetimeFigureOut">
              <a:rPr lang="en-US" smtClean="0"/>
              <a:t>11/25/2010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C171C7BF-F3BB-4A28-898B-9D30ECD5717F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494D65-C5D1-46D9-A430-ED0E2A7C1519}" type="datetimeFigureOut">
              <a:rPr lang="en-US" smtClean="0"/>
              <a:t>11/25/2010</a:t>
            </a:fld>
            <a:endParaRPr lang="en-US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71C7BF-F3BB-4A28-898B-9D30ECD5717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494D65-C5D1-46D9-A430-ED0E2A7C1519}" type="datetimeFigureOut">
              <a:rPr lang="en-US" smtClean="0"/>
              <a:t>11/25/2010</a:t>
            </a:fld>
            <a:endParaRPr lang="en-US"/>
          </a:p>
        </p:txBody>
      </p:sp>
      <p:sp>
        <p:nvSpPr>
          <p:cNvPr id="24" name="Footer Placeholder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71C7BF-F3BB-4A28-898B-9D30ECD5717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6" name="Text Placeholder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4" name="Content Placeholder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5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494D65-C5D1-46D9-A430-ED0E2A7C1519}" type="datetimeFigureOut">
              <a:rPr lang="en-US" smtClean="0"/>
              <a:t>11/25/2010</a:t>
            </a:fld>
            <a:endParaRPr lang="en-US"/>
          </a:p>
        </p:txBody>
      </p:sp>
      <p:sp>
        <p:nvSpPr>
          <p:cNvPr id="29" name="Footer Placeholder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71C7BF-F3BB-4A28-898B-9D30ECD5717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494D65-C5D1-46D9-A430-ED0E2A7C1519}" type="datetimeFigureOut">
              <a:rPr lang="en-US" smtClean="0"/>
              <a:t>11/25/2010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1" name="Slide Number Placeholder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71C7BF-F3BB-4A28-898B-9D30ECD5717F}" type="slidenum">
              <a:rPr lang="en-US" smtClean="0"/>
              <a:t>‹#›</a:t>
            </a:fld>
            <a:endParaRPr lang="en-US"/>
          </a:p>
        </p:txBody>
      </p:sp>
      <p:sp>
        <p:nvSpPr>
          <p:cNvPr id="17" name="Title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6" name="Text Placeholder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22494D65-C5D1-46D9-A430-ED0E2A7C1519}" type="datetimeFigureOut">
              <a:rPr lang="en-US" smtClean="0"/>
              <a:t>11/25/2010</a:t>
            </a:fld>
            <a:endParaRPr lang="en-US"/>
          </a:p>
        </p:txBody>
      </p:sp>
      <p:sp>
        <p:nvSpPr>
          <p:cNvPr id="28" name="Footer Placeholder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C171C7BF-F3BB-4A28-898B-9D30ECD5717F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Title Placeholder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Straight Connector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152400"/>
            <a:ext cx="7848600" cy="838200"/>
          </a:xfrm>
        </p:spPr>
        <p:txBody>
          <a:bodyPr>
            <a:noAutofit/>
          </a:bodyPr>
          <a:lstStyle/>
          <a:p>
            <a:pPr algn="ctr"/>
            <a:r>
              <a:rPr lang="en-US" sz="4800" b="1" dirty="0" smtClean="0">
                <a:solidFill>
                  <a:srgbClr val="0070C0"/>
                </a:solidFill>
              </a:rPr>
              <a:t>The Indian desert</a:t>
            </a:r>
            <a:endParaRPr lang="en-US" sz="4800" b="1" dirty="0">
              <a:solidFill>
                <a:srgbClr val="0070C0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8600" y="1219200"/>
            <a:ext cx="8763000" cy="5486400"/>
          </a:xfrm>
        </p:spPr>
        <p:txBody>
          <a:bodyPr>
            <a:noAutofit/>
          </a:bodyPr>
          <a:lstStyle/>
          <a:p>
            <a:pPr algn="just">
              <a:buFont typeface="Arial" charset="0"/>
              <a:buChar char="•"/>
            </a:pPr>
            <a:r>
              <a:rPr lang="en-US" sz="2800" b="1" dirty="0" smtClean="0">
                <a:solidFill>
                  <a:srgbClr val="7030A0"/>
                </a:solidFill>
              </a:rPr>
              <a:t>To the north of </a:t>
            </a:r>
            <a:r>
              <a:rPr lang="en-US" sz="2800" b="1" dirty="0" err="1" smtClean="0">
                <a:solidFill>
                  <a:srgbClr val="7030A0"/>
                </a:solidFill>
              </a:rPr>
              <a:t>Aravali</a:t>
            </a:r>
            <a:r>
              <a:rPr lang="en-US" sz="2800" b="1" dirty="0" smtClean="0">
                <a:solidFill>
                  <a:srgbClr val="7030A0"/>
                </a:solidFill>
              </a:rPr>
              <a:t> hills lies – Great Indian Desert</a:t>
            </a:r>
          </a:p>
          <a:p>
            <a:pPr algn="just">
              <a:buFont typeface="Arial" charset="0"/>
              <a:buChar char="•"/>
            </a:pPr>
            <a:r>
              <a:rPr lang="en-US" sz="2800" b="1" dirty="0" smtClean="0">
                <a:solidFill>
                  <a:srgbClr val="7030A0"/>
                </a:solidFill>
              </a:rPr>
              <a:t>This receives low rainfall below 150 mm per year</a:t>
            </a:r>
          </a:p>
          <a:p>
            <a:pPr algn="just">
              <a:buFont typeface="Arial" charset="0"/>
              <a:buChar char="•"/>
            </a:pPr>
            <a:r>
              <a:rPr lang="en-US" sz="2800" b="1" dirty="0" smtClean="0">
                <a:solidFill>
                  <a:srgbClr val="7030A0"/>
                </a:solidFill>
              </a:rPr>
              <a:t>It has arid climate with low </a:t>
            </a:r>
            <a:r>
              <a:rPr lang="en-US" sz="2800" b="1" dirty="0" err="1" smtClean="0">
                <a:solidFill>
                  <a:srgbClr val="7030A0"/>
                </a:solidFill>
              </a:rPr>
              <a:t>vegetatin</a:t>
            </a:r>
            <a:r>
              <a:rPr lang="en-US" sz="2800" b="1" dirty="0" smtClean="0">
                <a:solidFill>
                  <a:srgbClr val="7030A0"/>
                </a:solidFill>
              </a:rPr>
              <a:t> cover</a:t>
            </a:r>
          </a:p>
          <a:p>
            <a:pPr algn="just">
              <a:buFont typeface="Arial" charset="0"/>
              <a:buChar char="•"/>
            </a:pPr>
            <a:r>
              <a:rPr lang="en-US" sz="2800" b="1" dirty="0" smtClean="0">
                <a:solidFill>
                  <a:srgbClr val="7030A0"/>
                </a:solidFill>
              </a:rPr>
              <a:t>Due to this is also known as </a:t>
            </a:r>
            <a:r>
              <a:rPr lang="en-US" sz="2800" b="1" dirty="0" err="1" smtClean="0">
                <a:solidFill>
                  <a:srgbClr val="7030A0"/>
                </a:solidFill>
              </a:rPr>
              <a:t>Marusthali</a:t>
            </a:r>
            <a:endParaRPr lang="en-US" sz="2800" b="1" dirty="0" smtClean="0">
              <a:solidFill>
                <a:srgbClr val="7030A0"/>
              </a:solidFill>
            </a:endParaRPr>
          </a:p>
          <a:p>
            <a:pPr algn="just">
              <a:buFont typeface="Arial" charset="0"/>
              <a:buChar char="•"/>
            </a:pPr>
            <a:r>
              <a:rPr lang="en-US" sz="2800" b="1" dirty="0" smtClean="0">
                <a:solidFill>
                  <a:srgbClr val="7030A0"/>
                </a:solidFill>
              </a:rPr>
              <a:t>During the Mesozoic era this was under the sea</a:t>
            </a:r>
          </a:p>
          <a:p>
            <a:pPr algn="just">
              <a:buFont typeface="Arial" charset="0"/>
              <a:buChar char="•"/>
            </a:pPr>
            <a:r>
              <a:rPr lang="en-US" sz="2800" b="1" dirty="0" smtClean="0">
                <a:solidFill>
                  <a:srgbClr val="7030A0"/>
                </a:solidFill>
              </a:rPr>
              <a:t>Believed by the </a:t>
            </a:r>
            <a:r>
              <a:rPr lang="en-US" sz="2800" b="1" dirty="0" err="1" smtClean="0">
                <a:solidFill>
                  <a:srgbClr val="7030A0"/>
                </a:solidFill>
              </a:rPr>
              <a:t>eveidence</a:t>
            </a:r>
            <a:r>
              <a:rPr lang="en-US" sz="2800" b="1" dirty="0" smtClean="0">
                <a:solidFill>
                  <a:srgbClr val="7030A0"/>
                </a:solidFill>
              </a:rPr>
              <a:t> available at wood fossils park at </a:t>
            </a:r>
            <a:r>
              <a:rPr lang="en-US" sz="2800" b="1" dirty="0" err="1" smtClean="0">
                <a:solidFill>
                  <a:srgbClr val="7030A0"/>
                </a:solidFill>
              </a:rPr>
              <a:t>Aakal</a:t>
            </a:r>
            <a:r>
              <a:rPr lang="en-US" sz="2800" b="1" dirty="0" smtClean="0">
                <a:solidFill>
                  <a:srgbClr val="7030A0"/>
                </a:solidFill>
              </a:rPr>
              <a:t> and marine deposits near </a:t>
            </a:r>
            <a:r>
              <a:rPr lang="en-US" sz="2800" b="1" dirty="0" err="1" smtClean="0">
                <a:solidFill>
                  <a:srgbClr val="7030A0"/>
                </a:solidFill>
              </a:rPr>
              <a:t>Jaisalmar</a:t>
            </a:r>
            <a:r>
              <a:rPr lang="en-US" sz="2800" b="1" dirty="0" smtClean="0">
                <a:solidFill>
                  <a:srgbClr val="7030A0"/>
                </a:solidFill>
              </a:rPr>
              <a:t> (estimated to be 180 million years)</a:t>
            </a:r>
          </a:p>
          <a:p>
            <a:pPr algn="just">
              <a:buFont typeface="Arial" charset="0"/>
              <a:buChar char="•"/>
            </a:pPr>
            <a:endParaRPr lang="en-US" sz="2800" b="1" dirty="0" smtClean="0">
              <a:solidFill>
                <a:srgbClr val="7030A0"/>
              </a:solidFill>
            </a:endParaRPr>
          </a:p>
          <a:p>
            <a:pPr algn="just"/>
            <a:endParaRPr lang="en-US" sz="2800" b="1" dirty="0">
              <a:solidFill>
                <a:srgbClr val="7030A0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981200" y="152400"/>
            <a:ext cx="5638800" cy="655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676400" y="246856"/>
            <a:ext cx="5867400" cy="66111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228600"/>
            <a:ext cx="8686800" cy="685800"/>
          </a:xfrm>
        </p:spPr>
        <p:txBody>
          <a:bodyPr>
            <a:noAutofit/>
          </a:bodyPr>
          <a:lstStyle/>
          <a:p>
            <a:r>
              <a:rPr lang="en-US" sz="4400" b="1" dirty="0" smtClean="0">
                <a:solidFill>
                  <a:srgbClr val="FF0000"/>
                </a:solidFill>
              </a:rPr>
              <a:t>The islands:</a:t>
            </a:r>
            <a:endParaRPr lang="en-US" sz="4400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143000"/>
            <a:ext cx="8686800" cy="5486400"/>
          </a:xfrm>
        </p:spPr>
        <p:txBody>
          <a:bodyPr>
            <a:normAutofit/>
          </a:bodyPr>
          <a:lstStyle/>
          <a:p>
            <a:r>
              <a:rPr lang="en-US" b="1" dirty="0" err="1" smtClean="0">
                <a:solidFill>
                  <a:srgbClr val="0070C0"/>
                </a:solidFill>
              </a:rPr>
              <a:t>Ther</a:t>
            </a:r>
            <a:r>
              <a:rPr lang="en-US" b="1" dirty="0" smtClean="0">
                <a:solidFill>
                  <a:srgbClr val="0070C0"/>
                </a:solidFill>
              </a:rPr>
              <a:t> are two major island groups</a:t>
            </a:r>
          </a:p>
          <a:p>
            <a:pPr lvl="1"/>
            <a:r>
              <a:rPr lang="en-US" b="1" dirty="0" smtClean="0">
                <a:solidFill>
                  <a:srgbClr val="0070C0"/>
                </a:solidFill>
              </a:rPr>
              <a:t>One in the Bay of Bengal and</a:t>
            </a:r>
          </a:p>
          <a:p>
            <a:pPr lvl="1"/>
            <a:r>
              <a:rPr lang="en-US" b="1" dirty="0" smtClean="0">
                <a:solidFill>
                  <a:srgbClr val="0070C0"/>
                </a:solidFill>
              </a:rPr>
              <a:t>The other in the </a:t>
            </a:r>
            <a:r>
              <a:rPr lang="en-US" b="1" dirty="0" err="1" smtClean="0">
                <a:solidFill>
                  <a:srgbClr val="0070C0"/>
                </a:solidFill>
              </a:rPr>
              <a:t>arabian</a:t>
            </a:r>
            <a:r>
              <a:rPr lang="en-US" b="1" dirty="0" smtClean="0">
                <a:solidFill>
                  <a:srgbClr val="0070C0"/>
                </a:solidFill>
              </a:rPr>
              <a:t> Sea</a:t>
            </a:r>
          </a:p>
          <a:p>
            <a:r>
              <a:rPr lang="en-US" b="1" dirty="0" smtClean="0">
                <a:solidFill>
                  <a:srgbClr val="0070C0"/>
                </a:solidFill>
              </a:rPr>
              <a:t>Bay of Bengal island groups consist about 572 islands/islets.</a:t>
            </a:r>
          </a:p>
          <a:p>
            <a:pPr lvl="1"/>
            <a:r>
              <a:rPr lang="en-US" b="1" dirty="0" smtClean="0">
                <a:solidFill>
                  <a:srgbClr val="0070C0"/>
                </a:solidFill>
              </a:rPr>
              <a:t>The two principal groups of islets include the Ritchie’s archipelago and the </a:t>
            </a:r>
            <a:r>
              <a:rPr lang="en-US" b="1" dirty="0" err="1" smtClean="0">
                <a:solidFill>
                  <a:srgbClr val="0070C0"/>
                </a:solidFill>
              </a:rPr>
              <a:t>Labrynth</a:t>
            </a:r>
            <a:r>
              <a:rPr lang="en-US" b="1" dirty="0" smtClean="0">
                <a:solidFill>
                  <a:srgbClr val="0070C0"/>
                </a:solidFill>
              </a:rPr>
              <a:t> island</a:t>
            </a:r>
          </a:p>
          <a:p>
            <a:pPr lvl="1"/>
            <a:r>
              <a:rPr lang="en-US" b="1" dirty="0" smtClean="0">
                <a:solidFill>
                  <a:srgbClr val="0070C0"/>
                </a:solidFill>
              </a:rPr>
              <a:t>The entire islands divided in the two </a:t>
            </a:r>
            <a:r>
              <a:rPr lang="en-US" b="1" dirty="0" err="1" smtClean="0">
                <a:solidFill>
                  <a:srgbClr val="0070C0"/>
                </a:solidFill>
              </a:rPr>
              <a:t>braod</a:t>
            </a:r>
            <a:r>
              <a:rPr lang="en-US" b="1" dirty="0" smtClean="0">
                <a:solidFill>
                  <a:srgbClr val="0070C0"/>
                </a:solidFill>
              </a:rPr>
              <a:t> categories </a:t>
            </a:r>
          </a:p>
          <a:p>
            <a:pPr lvl="2"/>
            <a:r>
              <a:rPr lang="en-US" b="1" dirty="0" smtClean="0">
                <a:solidFill>
                  <a:srgbClr val="0070C0"/>
                </a:solidFill>
              </a:rPr>
              <a:t>The Andaman in the North and</a:t>
            </a:r>
          </a:p>
          <a:p>
            <a:pPr lvl="2"/>
            <a:r>
              <a:rPr lang="en-US" b="1" dirty="0" smtClean="0">
                <a:solidFill>
                  <a:srgbClr val="0070C0"/>
                </a:solidFill>
              </a:rPr>
              <a:t>The Nicobar in the south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609600"/>
            <a:ext cx="8686800" cy="5867400"/>
          </a:xfrm>
        </p:spPr>
        <p:txBody>
          <a:bodyPr>
            <a:noAutofit/>
          </a:bodyPr>
          <a:lstStyle/>
          <a:p>
            <a:r>
              <a:rPr lang="en-US" sz="3000" b="1" dirty="0" smtClean="0">
                <a:solidFill>
                  <a:srgbClr val="7030A0"/>
                </a:solidFill>
              </a:rPr>
              <a:t>The Islands of the Arabian sea include Lakshadweep and </a:t>
            </a:r>
            <a:r>
              <a:rPr lang="en-US" sz="3000" b="1" dirty="0" err="1" smtClean="0">
                <a:solidFill>
                  <a:srgbClr val="7030A0"/>
                </a:solidFill>
              </a:rPr>
              <a:t>Ninicoy</a:t>
            </a:r>
            <a:endParaRPr lang="en-US" sz="3000" b="1" dirty="0" smtClean="0">
              <a:solidFill>
                <a:srgbClr val="7030A0"/>
              </a:solidFill>
            </a:endParaRPr>
          </a:p>
          <a:p>
            <a:r>
              <a:rPr lang="en-US" sz="3000" b="1" dirty="0" smtClean="0">
                <a:solidFill>
                  <a:srgbClr val="7030A0"/>
                </a:solidFill>
              </a:rPr>
              <a:t>The entire island group is built of coral deposits</a:t>
            </a:r>
          </a:p>
          <a:p>
            <a:r>
              <a:rPr lang="en-US" sz="3000" b="1" dirty="0" smtClean="0">
                <a:solidFill>
                  <a:srgbClr val="7030A0"/>
                </a:solidFill>
              </a:rPr>
              <a:t>Approximately 36 islands of which 11 are inhabited</a:t>
            </a:r>
          </a:p>
          <a:p>
            <a:r>
              <a:rPr lang="en-US" sz="3000" b="1" dirty="0" smtClean="0">
                <a:solidFill>
                  <a:srgbClr val="7030A0"/>
                </a:solidFill>
              </a:rPr>
              <a:t>Minicoy is the largest island with area </a:t>
            </a:r>
            <a:r>
              <a:rPr lang="en-US" sz="3000" b="1" dirty="0" err="1" smtClean="0">
                <a:solidFill>
                  <a:srgbClr val="7030A0"/>
                </a:solidFill>
              </a:rPr>
              <a:t>os</a:t>
            </a:r>
            <a:r>
              <a:rPr lang="en-US" sz="3000" b="1" dirty="0" smtClean="0">
                <a:solidFill>
                  <a:srgbClr val="7030A0"/>
                </a:solidFill>
              </a:rPr>
              <a:t> 453km.</a:t>
            </a:r>
          </a:p>
          <a:p>
            <a:r>
              <a:rPr lang="en-US" sz="3000" b="1" dirty="0" smtClean="0">
                <a:solidFill>
                  <a:srgbClr val="7030A0"/>
                </a:solidFill>
              </a:rPr>
              <a:t>The Islands of this archipelago have storm </a:t>
            </a:r>
            <a:r>
              <a:rPr lang="en-US" sz="3000" b="1" dirty="0" err="1" smtClean="0">
                <a:solidFill>
                  <a:srgbClr val="7030A0"/>
                </a:solidFill>
              </a:rPr>
              <a:t>beachs</a:t>
            </a:r>
            <a:r>
              <a:rPr lang="en-US" sz="3000" b="1" dirty="0" smtClean="0">
                <a:solidFill>
                  <a:srgbClr val="7030A0"/>
                </a:solidFill>
              </a:rPr>
              <a:t> consisting of unconsolidated pebbles, shingles, cobbles and boulders on the eastern seaboard.</a:t>
            </a:r>
            <a:endParaRPr lang="en-US" sz="3000" b="1" dirty="0">
              <a:solidFill>
                <a:srgbClr val="7030A0"/>
              </a:solidFill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19200" y="152400"/>
            <a:ext cx="6934200" cy="65531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953000" y="685800"/>
            <a:ext cx="3922015" cy="518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38200" y="838200"/>
            <a:ext cx="3505200" cy="495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08789" y="838200"/>
            <a:ext cx="5404756" cy="52577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533400" y="228600"/>
            <a:ext cx="8382000" cy="6324600"/>
          </a:xfrm>
        </p:spPr>
        <p:txBody>
          <a:bodyPr>
            <a:normAutofit fontScale="77500" lnSpcReduction="20000"/>
          </a:bodyPr>
          <a:lstStyle/>
          <a:p>
            <a:pPr algn="l"/>
            <a:endParaRPr lang="en-US" sz="4800" b="1" dirty="0" smtClean="0">
              <a:solidFill>
                <a:srgbClr val="00B050"/>
              </a:solidFill>
            </a:endParaRPr>
          </a:p>
          <a:p>
            <a:pPr algn="l"/>
            <a:r>
              <a:rPr lang="en-US" sz="4800" b="1" dirty="0" smtClean="0">
                <a:solidFill>
                  <a:srgbClr val="00B050"/>
                </a:solidFill>
              </a:rPr>
              <a:t>Some </a:t>
            </a:r>
            <a:r>
              <a:rPr lang="en-US" sz="4800" b="1" dirty="0" smtClean="0">
                <a:solidFill>
                  <a:srgbClr val="00B050"/>
                </a:solidFill>
              </a:rPr>
              <a:t>of the features</a:t>
            </a:r>
            <a:r>
              <a:rPr lang="en-US" sz="4800" b="1" dirty="0" smtClean="0">
                <a:solidFill>
                  <a:srgbClr val="00B050"/>
                </a:solidFill>
              </a:rPr>
              <a:t>:</a:t>
            </a:r>
          </a:p>
          <a:p>
            <a:pPr lvl="1" algn="l">
              <a:buFont typeface="Arial" charset="0"/>
              <a:buChar char="•"/>
            </a:pPr>
            <a:r>
              <a:rPr lang="en-US" sz="4600" b="1" dirty="0" smtClean="0">
                <a:solidFill>
                  <a:srgbClr val="C00000"/>
                </a:solidFill>
              </a:rPr>
              <a:t>Rock </a:t>
            </a:r>
            <a:r>
              <a:rPr lang="en-US" sz="4600" b="1" dirty="0" smtClean="0">
                <a:solidFill>
                  <a:srgbClr val="C00000"/>
                </a:solidFill>
              </a:rPr>
              <a:t>structure of the of the </a:t>
            </a:r>
            <a:r>
              <a:rPr lang="en-US" sz="4600" b="1" dirty="0" smtClean="0">
                <a:solidFill>
                  <a:srgbClr val="C00000"/>
                </a:solidFill>
              </a:rPr>
              <a:t>desert </a:t>
            </a:r>
            <a:r>
              <a:rPr lang="en-US" sz="4600" b="1" dirty="0" smtClean="0">
                <a:solidFill>
                  <a:srgbClr val="C00000"/>
                </a:solidFill>
              </a:rPr>
              <a:t>is an extension of the Peninsular plateau</a:t>
            </a:r>
          </a:p>
          <a:p>
            <a:pPr lvl="1" algn="l">
              <a:buFont typeface="Arial" charset="0"/>
              <a:buChar char="•"/>
            </a:pPr>
            <a:r>
              <a:rPr lang="en-US" sz="4600" b="1" dirty="0" smtClean="0">
                <a:solidFill>
                  <a:srgbClr val="C00000"/>
                </a:solidFill>
              </a:rPr>
              <a:t>Due to extreme arid conditions, its surface features have been carved by physical weathering and wind </a:t>
            </a:r>
            <a:r>
              <a:rPr lang="en-US" sz="4600" b="1" dirty="0" smtClean="0">
                <a:solidFill>
                  <a:srgbClr val="C00000"/>
                </a:solidFill>
              </a:rPr>
              <a:t>actions</a:t>
            </a:r>
          </a:p>
          <a:p>
            <a:pPr lvl="1" algn="l">
              <a:buFont typeface="Arial" charset="0"/>
              <a:buChar char="•"/>
            </a:pPr>
            <a:r>
              <a:rPr lang="en-US" sz="4600" b="1" dirty="0" smtClean="0">
                <a:solidFill>
                  <a:srgbClr val="C00000"/>
                </a:solidFill>
              </a:rPr>
              <a:t>Well pronounced desert land features present here are mushroom rocks, shifting dunes and oasis.</a:t>
            </a:r>
          </a:p>
          <a:p>
            <a:pPr lvl="1" algn="l"/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381000"/>
            <a:ext cx="8686800" cy="5699125"/>
          </a:xfrm>
        </p:spPr>
        <p:txBody>
          <a:bodyPr>
            <a:normAutofit/>
          </a:bodyPr>
          <a:lstStyle/>
          <a:p>
            <a:r>
              <a:rPr lang="en-US" sz="3600" b="1" dirty="0" smtClean="0">
                <a:solidFill>
                  <a:srgbClr val="0070C0"/>
                </a:solidFill>
              </a:rPr>
              <a:t>The desert divided into two parts</a:t>
            </a:r>
          </a:p>
          <a:p>
            <a:pPr lvl="1"/>
            <a:r>
              <a:rPr lang="en-US" sz="3200" b="1" dirty="0" smtClean="0">
                <a:solidFill>
                  <a:srgbClr val="0070C0"/>
                </a:solidFill>
              </a:rPr>
              <a:t>The northern part is sloping towards </a:t>
            </a:r>
            <a:r>
              <a:rPr lang="en-US" sz="3200" b="1" dirty="0" err="1" smtClean="0">
                <a:solidFill>
                  <a:srgbClr val="0070C0"/>
                </a:solidFill>
              </a:rPr>
              <a:t>Sindh</a:t>
            </a:r>
            <a:r>
              <a:rPr lang="en-US" sz="3200" b="1" dirty="0" smtClean="0">
                <a:solidFill>
                  <a:srgbClr val="0070C0"/>
                </a:solidFill>
              </a:rPr>
              <a:t> and the Southern towards the </a:t>
            </a:r>
            <a:r>
              <a:rPr lang="en-US" sz="3200" b="1" dirty="0" err="1" smtClean="0">
                <a:solidFill>
                  <a:srgbClr val="0070C0"/>
                </a:solidFill>
              </a:rPr>
              <a:t>Rann</a:t>
            </a:r>
            <a:r>
              <a:rPr lang="en-US" sz="3200" b="1" dirty="0" smtClean="0">
                <a:solidFill>
                  <a:srgbClr val="0070C0"/>
                </a:solidFill>
              </a:rPr>
              <a:t> of </a:t>
            </a:r>
            <a:r>
              <a:rPr lang="en-US" sz="3200" b="1" dirty="0" err="1" smtClean="0">
                <a:solidFill>
                  <a:srgbClr val="0070C0"/>
                </a:solidFill>
              </a:rPr>
              <a:t>Kachchh</a:t>
            </a:r>
            <a:endParaRPr lang="en-US" sz="3200" b="1" dirty="0" smtClean="0">
              <a:solidFill>
                <a:srgbClr val="0070C0"/>
              </a:solidFill>
            </a:endParaRPr>
          </a:p>
          <a:p>
            <a:pPr lvl="1"/>
            <a:r>
              <a:rPr lang="en-US" sz="3200" b="1" dirty="0" smtClean="0">
                <a:solidFill>
                  <a:srgbClr val="0070C0"/>
                </a:solidFill>
              </a:rPr>
              <a:t>The Southern part extended up to </a:t>
            </a:r>
            <a:r>
              <a:rPr lang="en-US" sz="3200" b="1" dirty="0" err="1" smtClean="0">
                <a:solidFill>
                  <a:srgbClr val="0070C0"/>
                </a:solidFill>
              </a:rPr>
              <a:t>Banas</a:t>
            </a:r>
            <a:endParaRPr lang="en-US" sz="3200" b="1" dirty="0" smtClean="0">
              <a:solidFill>
                <a:srgbClr val="0070C0"/>
              </a:solidFill>
            </a:endParaRPr>
          </a:p>
          <a:p>
            <a:r>
              <a:rPr lang="en-US" sz="3600" b="1" dirty="0" smtClean="0">
                <a:solidFill>
                  <a:srgbClr val="0070C0"/>
                </a:solidFill>
              </a:rPr>
              <a:t>The lakes and plays have brackish water which is the main source of obtaining salt.</a:t>
            </a:r>
            <a:endParaRPr lang="en-US" sz="3600" b="1" dirty="0">
              <a:solidFill>
                <a:srgbClr val="0070C0"/>
              </a:solidFill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8186" y="228600"/>
            <a:ext cx="8887626" cy="63245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04800" y="284535"/>
            <a:ext cx="8558498" cy="63448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Rectangle 4"/>
          <p:cNvSpPr/>
          <p:nvPr/>
        </p:nvSpPr>
        <p:spPr>
          <a:xfrm>
            <a:off x="4267200" y="304800"/>
            <a:ext cx="4572000" cy="107721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3200" b="1" dirty="0" smtClean="0">
                <a:solidFill>
                  <a:schemeClr val="bg1"/>
                </a:solidFill>
              </a:rPr>
              <a:t>The position of </a:t>
            </a:r>
            <a:r>
              <a:rPr lang="en-US" sz="3200" b="1" dirty="0" err="1" smtClean="0">
                <a:solidFill>
                  <a:schemeClr val="bg1"/>
                </a:solidFill>
              </a:rPr>
              <a:t>Thar</a:t>
            </a:r>
            <a:r>
              <a:rPr lang="en-US" sz="3200" b="1" dirty="0" smtClean="0">
                <a:solidFill>
                  <a:schemeClr val="bg1"/>
                </a:solidFill>
              </a:rPr>
              <a:t> desert (orange </a:t>
            </a:r>
            <a:r>
              <a:rPr lang="en-US" sz="3200" b="1" dirty="0" err="1" smtClean="0">
                <a:solidFill>
                  <a:schemeClr val="bg1"/>
                </a:solidFill>
              </a:rPr>
              <a:t>colour</a:t>
            </a:r>
            <a:r>
              <a:rPr lang="en-US" sz="3200" b="1" dirty="0" smtClean="0">
                <a:solidFill>
                  <a:schemeClr val="bg1"/>
                </a:solidFill>
              </a:rPr>
              <a:t>)</a:t>
            </a:r>
            <a:endParaRPr lang="en-US" sz="3200" b="1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4800" y="304800"/>
            <a:ext cx="8534400" cy="632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Rectangle 4"/>
          <p:cNvSpPr/>
          <p:nvPr/>
        </p:nvSpPr>
        <p:spPr>
          <a:xfrm>
            <a:off x="4114800" y="457200"/>
            <a:ext cx="4572000" cy="107721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600" b="1" dirty="0" smtClean="0">
                <a:solidFill>
                  <a:schemeClr val="bg1"/>
                </a:solidFill>
              </a:rPr>
              <a:t>Due to severe weather conditions, there are few highways in the </a:t>
            </a:r>
            <a:r>
              <a:rPr lang="en-US" sz="1600" b="1" dirty="0" err="1" smtClean="0">
                <a:solidFill>
                  <a:schemeClr val="bg1"/>
                </a:solidFill>
              </a:rPr>
              <a:t>Thar</a:t>
            </a:r>
            <a:r>
              <a:rPr lang="en-US" sz="1600" b="1" dirty="0" smtClean="0">
                <a:solidFill>
                  <a:schemeClr val="bg1"/>
                </a:solidFill>
              </a:rPr>
              <a:t> desert. Shown here is a road in </a:t>
            </a:r>
            <a:r>
              <a:rPr lang="en-US" sz="1600" b="1" dirty="0" err="1" smtClean="0">
                <a:solidFill>
                  <a:schemeClr val="bg1"/>
                </a:solidFill>
              </a:rPr>
              <a:t>Tharparkar</a:t>
            </a:r>
            <a:r>
              <a:rPr lang="en-US" sz="1600" b="1" dirty="0" smtClean="0">
                <a:solidFill>
                  <a:schemeClr val="bg1"/>
                </a:solidFill>
              </a:rPr>
              <a:t> District of </a:t>
            </a:r>
            <a:r>
              <a:rPr lang="en-US" sz="1600" b="1" dirty="0" err="1" smtClean="0">
                <a:solidFill>
                  <a:schemeClr val="bg1"/>
                </a:solidFill>
              </a:rPr>
              <a:t>Sindh</a:t>
            </a:r>
            <a:r>
              <a:rPr lang="en-US" sz="1600" b="1" dirty="0" smtClean="0">
                <a:solidFill>
                  <a:schemeClr val="bg1"/>
                </a:solidFill>
              </a:rPr>
              <a:t>, Pakistan.</a:t>
            </a:r>
            <a:endParaRPr lang="en-US" sz="16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52400"/>
            <a:ext cx="8686800" cy="685800"/>
          </a:xfrm>
        </p:spPr>
        <p:txBody>
          <a:bodyPr>
            <a:normAutofit fontScale="90000"/>
          </a:bodyPr>
          <a:lstStyle/>
          <a:p>
            <a:r>
              <a:rPr lang="en-US" sz="4000" b="1" dirty="0" smtClean="0">
                <a:solidFill>
                  <a:srgbClr val="00B050"/>
                </a:solidFill>
              </a:rPr>
              <a:t>The Coastal plains:</a:t>
            </a:r>
            <a:r>
              <a:rPr lang="en-US" dirty="0" smtClean="0"/>
              <a:t>		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838200"/>
            <a:ext cx="8839200" cy="6019800"/>
          </a:xfrm>
        </p:spPr>
        <p:txBody>
          <a:bodyPr>
            <a:noAutofit/>
          </a:bodyPr>
          <a:lstStyle/>
          <a:p>
            <a:pPr algn="just"/>
            <a:r>
              <a:rPr lang="en-US" b="1" dirty="0" smtClean="0">
                <a:solidFill>
                  <a:srgbClr val="7030A0"/>
                </a:solidFill>
              </a:rPr>
              <a:t>One the basis of the </a:t>
            </a:r>
            <a:r>
              <a:rPr lang="en-US" b="1" dirty="0" err="1" smtClean="0">
                <a:solidFill>
                  <a:srgbClr val="7030A0"/>
                </a:solidFill>
              </a:rPr>
              <a:t>locatin</a:t>
            </a:r>
            <a:r>
              <a:rPr lang="en-US" b="1" dirty="0" smtClean="0">
                <a:solidFill>
                  <a:srgbClr val="7030A0"/>
                </a:solidFill>
              </a:rPr>
              <a:t> and active </a:t>
            </a:r>
            <a:r>
              <a:rPr lang="en-US" b="1" dirty="0" err="1" smtClean="0">
                <a:solidFill>
                  <a:srgbClr val="7030A0"/>
                </a:solidFill>
              </a:rPr>
              <a:t>geomorphological</a:t>
            </a:r>
            <a:r>
              <a:rPr lang="en-US" b="1" dirty="0" smtClean="0">
                <a:solidFill>
                  <a:srgbClr val="7030A0"/>
                </a:solidFill>
              </a:rPr>
              <a:t> process – divided into two</a:t>
            </a:r>
          </a:p>
          <a:p>
            <a:pPr lvl="1" algn="just"/>
            <a:r>
              <a:rPr lang="en-US" b="1" dirty="0" smtClean="0">
                <a:solidFill>
                  <a:srgbClr val="7030A0"/>
                </a:solidFill>
              </a:rPr>
              <a:t>The western coastal plain and</a:t>
            </a:r>
          </a:p>
          <a:p>
            <a:pPr lvl="1" algn="just"/>
            <a:r>
              <a:rPr lang="en-US" b="1" dirty="0" smtClean="0">
                <a:solidFill>
                  <a:srgbClr val="7030A0"/>
                </a:solidFill>
              </a:rPr>
              <a:t>The eastern coastal plains</a:t>
            </a:r>
          </a:p>
          <a:p>
            <a:pPr algn="just"/>
            <a:r>
              <a:rPr lang="en-US" b="1" dirty="0" smtClean="0">
                <a:solidFill>
                  <a:srgbClr val="7030A0"/>
                </a:solidFill>
              </a:rPr>
              <a:t>It is believed the city of </a:t>
            </a:r>
            <a:r>
              <a:rPr lang="en-US" b="1" dirty="0" err="1" smtClean="0">
                <a:solidFill>
                  <a:srgbClr val="7030A0"/>
                </a:solidFill>
              </a:rPr>
              <a:t>Dwarka</a:t>
            </a:r>
            <a:r>
              <a:rPr lang="en-US" b="1" dirty="0" smtClean="0">
                <a:solidFill>
                  <a:srgbClr val="7030A0"/>
                </a:solidFill>
              </a:rPr>
              <a:t> part of the Indian main land situated along the west coast is </a:t>
            </a:r>
            <a:r>
              <a:rPr lang="en-US" b="1" dirty="0" err="1" smtClean="0">
                <a:solidFill>
                  <a:srgbClr val="7030A0"/>
                </a:solidFill>
              </a:rPr>
              <a:t>submnerged</a:t>
            </a:r>
            <a:r>
              <a:rPr lang="en-US" b="1" dirty="0" smtClean="0">
                <a:solidFill>
                  <a:srgbClr val="7030A0"/>
                </a:solidFill>
              </a:rPr>
              <a:t> under water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228600"/>
            <a:ext cx="8763000" cy="6477000"/>
          </a:xfrm>
        </p:spPr>
        <p:txBody>
          <a:bodyPr>
            <a:normAutofit fontScale="62500" lnSpcReduction="20000"/>
          </a:bodyPr>
          <a:lstStyle/>
          <a:p>
            <a:r>
              <a:rPr lang="en-US" sz="5100" b="1" dirty="0" smtClean="0">
                <a:solidFill>
                  <a:srgbClr val="0070C0"/>
                </a:solidFill>
              </a:rPr>
              <a:t>West coast important natural ports are </a:t>
            </a:r>
            <a:r>
              <a:rPr lang="en-US" sz="5100" b="1" dirty="0" err="1" smtClean="0">
                <a:solidFill>
                  <a:srgbClr val="0070C0"/>
                </a:solidFill>
              </a:rPr>
              <a:t>Kandla</a:t>
            </a:r>
            <a:r>
              <a:rPr lang="en-US" sz="5100" b="1" dirty="0" smtClean="0">
                <a:solidFill>
                  <a:srgbClr val="0070C0"/>
                </a:solidFill>
              </a:rPr>
              <a:t>, Mazagaon, JLN Port of Nava </a:t>
            </a:r>
            <a:r>
              <a:rPr lang="en-US" sz="5100" b="1" dirty="0" err="1" smtClean="0">
                <a:solidFill>
                  <a:srgbClr val="0070C0"/>
                </a:solidFill>
              </a:rPr>
              <a:t>Sheva</a:t>
            </a:r>
            <a:r>
              <a:rPr lang="en-US" sz="5100" b="1" dirty="0" smtClean="0">
                <a:solidFill>
                  <a:srgbClr val="0070C0"/>
                </a:solidFill>
              </a:rPr>
              <a:t>, </a:t>
            </a:r>
            <a:r>
              <a:rPr lang="en-US" sz="5100" b="1" dirty="0" err="1" smtClean="0">
                <a:solidFill>
                  <a:srgbClr val="0070C0"/>
                </a:solidFill>
              </a:rPr>
              <a:t>Marmagao</a:t>
            </a:r>
            <a:r>
              <a:rPr lang="en-US" sz="5100" b="1" dirty="0" smtClean="0">
                <a:solidFill>
                  <a:srgbClr val="0070C0"/>
                </a:solidFill>
              </a:rPr>
              <a:t>, Mangalore, Cochin, etc.,</a:t>
            </a:r>
          </a:p>
          <a:p>
            <a:r>
              <a:rPr lang="en-US" sz="5100" b="1" dirty="0" smtClean="0">
                <a:solidFill>
                  <a:srgbClr val="0070C0"/>
                </a:solidFill>
              </a:rPr>
              <a:t>Extending from Gujarat coast in the north to the </a:t>
            </a:r>
            <a:r>
              <a:rPr lang="en-US" sz="5100" b="1" dirty="0" err="1" smtClean="0">
                <a:solidFill>
                  <a:srgbClr val="0070C0"/>
                </a:solidFill>
              </a:rPr>
              <a:t>Kerals</a:t>
            </a:r>
            <a:r>
              <a:rPr lang="en-US" sz="5100" b="1" dirty="0" smtClean="0">
                <a:solidFill>
                  <a:srgbClr val="0070C0"/>
                </a:solidFill>
              </a:rPr>
              <a:t> coast in the south.</a:t>
            </a:r>
          </a:p>
          <a:p>
            <a:r>
              <a:rPr lang="en-US" sz="5100" b="1" dirty="0" smtClean="0">
                <a:solidFill>
                  <a:srgbClr val="0070C0"/>
                </a:solidFill>
              </a:rPr>
              <a:t>West coast divided into following</a:t>
            </a:r>
          </a:p>
          <a:p>
            <a:pPr lvl="1"/>
            <a:r>
              <a:rPr lang="en-US" sz="5100" b="1" dirty="0" smtClean="0">
                <a:solidFill>
                  <a:srgbClr val="0070C0"/>
                </a:solidFill>
              </a:rPr>
              <a:t>The </a:t>
            </a:r>
            <a:r>
              <a:rPr lang="en-US" sz="5100" b="1" dirty="0" err="1" smtClean="0">
                <a:solidFill>
                  <a:srgbClr val="0070C0"/>
                </a:solidFill>
              </a:rPr>
              <a:t>Kachchh</a:t>
            </a:r>
            <a:r>
              <a:rPr lang="en-US" sz="5100" b="1" dirty="0" smtClean="0">
                <a:solidFill>
                  <a:srgbClr val="0070C0"/>
                </a:solidFill>
              </a:rPr>
              <a:t> and Kathiawar coast in </a:t>
            </a:r>
            <a:r>
              <a:rPr lang="en-US" sz="5100" b="1" dirty="0" err="1" smtClean="0">
                <a:solidFill>
                  <a:srgbClr val="0070C0"/>
                </a:solidFill>
              </a:rPr>
              <a:t>gujarat</a:t>
            </a:r>
            <a:endParaRPr lang="en-US" sz="5100" b="1" dirty="0" smtClean="0">
              <a:solidFill>
                <a:srgbClr val="0070C0"/>
              </a:solidFill>
            </a:endParaRPr>
          </a:p>
          <a:p>
            <a:pPr lvl="1"/>
            <a:r>
              <a:rPr lang="en-US" sz="5100" b="1" dirty="0" err="1" smtClean="0">
                <a:solidFill>
                  <a:srgbClr val="0070C0"/>
                </a:solidFill>
              </a:rPr>
              <a:t>Konkan</a:t>
            </a:r>
            <a:r>
              <a:rPr lang="en-US" sz="5100" b="1" dirty="0" smtClean="0">
                <a:solidFill>
                  <a:srgbClr val="0070C0"/>
                </a:solidFill>
              </a:rPr>
              <a:t> in </a:t>
            </a:r>
            <a:r>
              <a:rPr lang="en-US" sz="5100" b="1" dirty="0" err="1" smtClean="0">
                <a:solidFill>
                  <a:srgbClr val="0070C0"/>
                </a:solidFill>
              </a:rPr>
              <a:t>Mnaharashtra</a:t>
            </a:r>
            <a:endParaRPr lang="en-US" sz="5100" b="1" dirty="0" smtClean="0">
              <a:solidFill>
                <a:srgbClr val="0070C0"/>
              </a:solidFill>
            </a:endParaRPr>
          </a:p>
          <a:p>
            <a:pPr lvl="1"/>
            <a:r>
              <a:rPr lang="en-US" sz="5100" b="1" dirty="0" err="1" smtClean="0">
                <a:solidFill>
                  <a:srgbClr val="0070C0"/>
                </a:solidFill>
              </a:rPr>
              <a:t>Goan</a:t>
            </a:r>
            <a:r>
              <a:rPr lang="en-US" sz="5100" b="1" dirty="0" smtClean="0">
                <a:solidFill>
                  <a:srgbClr val="0070C0"/>
                </a:solidFill>
              </a:rPr>
              <a:t> and Malabar in Karnataka and Kerala</a:t>
            </a:r>
          </a:p>
          <a:p>
            <a:pPr lvl="2"/>
            <a:r>
              <a:rPr lang="en-US" sz="4500" b="1" dirty="0" smtClean="0">
                <a:solidFill>
                  <a:srgbClr val="0070C0"/>
                </a:solidFill>
              </a:rPr>
              <a:t>Malabar coast has </a:t>
            </a:r>
            <a:r>
              <a:rPr lang="en-US" sz="4500" b="1" i="1" dirty="0" err="1" smtClean="0">
                <a:solidFill>
                  <a:srgbClr val="0070C0"/>
                </a:solidFill>
              </a:rPr>
              <a:t>Kayals</a:t>
            </a:r>
            <a:r>
              <a:rPr lang="en-US" sz="4500" b="1" i="1" dirty="0" smtClean="0">
                <a:solidFill>
                  <a:srgbClr val="0070C0"/>
                </a:solidFill>
              </a:rPr>
              <a:t> (back waters), which is used for fishing, inland navigation and tourist</a:t>
            </a:r>
          </a:p>
          <a:p>
            <a:endParaRPr lang="en-US" b="1" i="1" dirty="0" smtClean="0">
              <a:solidFill>
                <a:srgbClr val="0070C0"/>
              </a:solidFill>
            </a:endParaRPr>
          </a:p>
          <a:p>
            <a:pPr lvl="2">
              <a:buNone/>
            </a:pPr>
            <a:endParaRPr lang="en-US" b="1" i="1" dirty="0" smtClean="0">
              <a:solidFill>
                <a:srgbClr val="0070C0"/>
              </a:solidFill>
            </a:endParaRPr>
          </a:p>
          <a:p>
            <a:pPr lvl="1"/>
            <a:endParaRPr lang="en-US" b="1" dirty="0" smtClean="0">
              <a:solidFill>
                <a:srgbClr val="0070C0"/>
              </a:solidFill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457200"/>
            <a:ext cx="8763000" cy="6172200"/>
          </a:xfrm>
        </p:spPr>
        <p:txBody>
          <a:bodyPr>
            <a:noAutofit/>
          </a:bodyPr>
          <a:lstStyle/>
          <a:p>
            <a:pPr algn="just"/>
            <a:r>
              <a:rPr lang="en-US" sz="3300" b="1" dirty="0" smtClean="0">
                <a:solidFill>
                  <a:srgbClr val="0070C0"/>
                </a:solidFill>
              </a:rPr>
              <a:t>The Eastern coast has </a:t>
            </a:r>
            <a:r>
              <a:rPr lang="en-US" sz="3300" b="1" dirty="0" err="1" smtClean="0">
                <a:solidFill>
                  <a:srgbClr val="0070C0"/>
                </a:solidFill>
              </a:rPr>
              <a:t>wel</a:t>
            </a:r>
            <a:r>
              <a:rPr lang="en-US" sz="3300" b="1" dirty="0" smtClean="0">
                <a:solidFill>
                  <a:srgbClr val="0070C0"/>
                </a:solidFill>
              </a:rPr>
              <a:t> developed deltas formed by rivers..</a:t>
            </a:r>
          </a:p>
          <a:p>
            <a:pPr algn="just"/>
            <a:r>
              <a:rPr lang="en-US" sz="3300" b="1" dirty="0" smtClean="0">
                <a:solidFill>
                  <a:srgbClr val="0070C0"/>
                </a:solidFill>
              </a:rPr>
              <a:t>These include the deltas of the Mahanadi, the Godavari, the Krishna and the </a:t>
            </a:r>
            <a:r>
              <a:rPr lang="en-US" sz="3300" b="1" dirty="0" err="1" smtClean="0">
                <a:solidFill>
                  <a:srgbClr val="0070C0"/>
                </a:solidFill>
              </a:rPr>
              <a:t>Kaveri</a:t>
            </a:r>
            <a:endParaRPr lang="en-US" sz="3300" b="1" dirty="0" smtClean="0">
              <a:solidFill>
                <a:srgbClr val="0070C0"/>
              </a:solidFill>
            </a:endParaRPr>
          </a:p>
          <a:p>
            <a:pPr algn="just"/>
            <a:r>
              <a:rPr lang="en-US" sz="3300" b="1" dirty="0" smtClean="0">
                <a:solidFill>
                  <a:srgbClr val="0070C0"/>
                </a:solidFill>
              </a:rPr>
              <a:t>It has less number of ports and </a:t>
            </a:r>
            <a:r>
              <a:rPr lang="en-US" sz="3300" b="1" dirty="0" err="1" smtClean="0">
                <a:solidFill>
                  <a:srgbClr val="0070C0"/>
                </a:solidFill>
              </a:rPr>
              <a:t>harbours</a:t>
            </a:r>
            <a:endParaRPr lang="en-US" sz="3300" b="1" dirty="0" smtClean="0">
              <a:solidFill>
                <a:srgbClr val="0070C0"/>
              </a:solidFill>
            </a:endParaRPr>
          </a:p>
          <a:p>
            <a:pPr algn="just"/>
            <a:r>
              <a:rPr lang="en-US" sz="3300" b="1" dirty="0" smtClean="0">
                <a:solidFill>
                  <a:srgbClr val="0070C0"/>
                </a:solidFill>
              </a:rPr>
              <a:t>The </a:t>
            </a:r>
            <a:r>
              <a:rPr lang="en-US" sz="3300" b="1" dirty="0" err="1" smtClean="0">
                <a:solidFill>
                  <a:srgbClr val="0070C0"/>
                </a:solidFill>
              </a:rPr>
              <a:t>continetnal</a:t>
            </a:r>
            <a:r>
              <a:rPr lang="en-US" sz="3300" b="1" dirty="0" smtClean="0">
                <a:solidFill>
                  <a:srgbClr val="0070C0"/>
                </a:solidFill>
              </a:rPr>
              <a:t> shelf extends up to 500 km into the sea</a:t>
            </a:r>
          </a:p>
          <a:p>
            <a:pPr algn="just"/>
            <a:r>
              <a:rPr lang="en-US" sz="3300" b="1" dirty="0" smtClean="0">
                <a:solidFill>
                  <a:srgbClr val="0070C0"/>
                </a:solidFill>
              </a:rPr>
              <a:t>This makes it difficult for the development of good ports and </a:t>
            </a:r>
            <a:r>
              <a:rPr lang="en-US" sz="3300" b="1" dirty="0" err="1" smtClean="0">
                <a:solidFill>
                  <a:srgbClr val="0070C0"/>
                </a:solidFill>
              </a:rPr>
              <a:t>harbour</a:t>
            </a:r>
            <a:r>
              <a:rPr lang="en-US" sz="3300" b="1" dirty="0" err="1" smtClean="0">
                <a:solidFill>
                  <a:srgbClr val="0070C0"/>
                </a:solidFill>
              </a:rPr>
              <a:t>s</a:t>
            </a:r>
            <a:endParaRPr lang="en-US" sz="3300" b="1" dirty="0"/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Trek">
  <a:themeElements>
    <a:clrScheme name="Trek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Trek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Trek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78</TotalTime>
  <Words>518</Words>
  <Application>Microsoft Office PowerPoint</Application>
  <PresentationFormat>On-screen Show (4:3)</PresentationFormat>
  <Paragraphs>50</Paragraphs>
  <Slides>16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Trek</vt:lpstr>
      <vt:lpstr>The Indian desert</vt:lpstr>
      <vt:lpstr>Slide 2</vt:lpstr>
      <vt:lpstr>Slide 3</vt:lpstr>
      <vt:lpstr>Slide 4</vt:lpstr>
      <vt:lpstr>Slide 5</vt:lpstr>
      <vt:lpstr>Slide 6</vt:lpstr>
      <vt:lpstr>The Coastal plains:  </vt:lpstr>
      <vt:lpstr>Slide 8</vt:lpstr>
      <vt:lpstr>Slide 9</vt:lpstr>
      <vt:lpstr>Slide 10</vt:lpstr>
      <vt:lpstr>Slide 11</vt:lpstr>
      <vt:lpstr>The islands:</vt:lpstr>
      <vt:lpstr>Slide 13</vt:lpstr>
      <vt:lpstr>Slide 14</vt:lpstr>
      <vt:lpstr>Slide 15</vt:lpstr>
      <vt:lpstr>Slide 16</vt:lpstr>
    </vt:vector>
  </TitlesOfParts>
  <Company>SJC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Indian desert</dc:title>
  <dc:creator>HISTORY DEPT</dc:creator>
  <cp:lastModifiedBy>HISTORY DEPT</cp:lastModifiedBy>
  <cp:revision>8</cp:revision>
  <dcterms:created xsi:type="dcterms:W3CDTF">2010-11-25T09:18:36Z</dcterms:created>
  <dcterms:modified xsi:type="dcterms:W3CDTF">2010-11-25T10:37:15Z</dcterms:modified>
</cp:coreProperties>
</file>